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Gloria Hallelujah"/>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FF202F1-ACB8-4A86-B00B-548FA7CAAC7D}">
  <a:tblStyle styleId="{1FF202F1-ACB8-4A86-B00B-548FA7CAAC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GloriaHallelujah-regular.fnt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77ce1ff4fa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7ce1ff4fa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0e1daf12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0e1daf1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77ce1ff4f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77ce1ff4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80e1daf12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80e1daf12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8428cb450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8428cb450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77ce1ff4f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77ce1ff4f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84bf6145a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4bf6145a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84bf6145a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84bf6145a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7ce1ff4f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7ce1ff4f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youtube.com/watch?v=vpEAos0blyw&amp;feature=youtu.b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heraldextra.com/entertainment/relax/byu-grads-science-video-shows-just-how-easily-germs-spread/article_74d54f7d-1bcf-5942-9f67-1c7d2c3ca879.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Lesson 7</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2"/>
          <p:cNvSpPr txBox="1"/>
          <p:nvPr/>
        </p:nvSpPr>
        <p:spPr>
          <a:xfrm>
            <a:off x="311700" y="744575"/>
            <a:ext cx="8520600" cy="2429700"/>
          </a:xfrm>
          <a:prstGeom prst="rect">
            <a:avLst/>
          </a:prstGeom>
          <a:noFill/>
          <a:ln>
            <a:noFill/>
          </a:ln>
        </p:spPr>
        <p:txBody>
          <a:bodyPr anchorCtr="0" anchor="b" bIns="91425" lIns="91425" spcFirstLastPara="1" rIns="91425" wrap="square" tIns="91425">
            <a:noAutofit/>
          </a:bodyPr>
          <a:lstStyle/>
          <a:p>
            <a:pPr indent="457200" lvl="0" marL="457200" rtl="0" algn="l">
              <a:spcBef>
                <a:spcPts val="0"/>
              </a:spcBef>
              <a:spcAft>
                <a:spcPts val="0"/>
              </a:spcAft>
              <a:buNone/>
            </a:pPr>
            <a:r>
              <a:rPr lang="en" sz="2800">
                <a:solidFill>
                  <a:srgbClr val="000000"/>
                </a:solidFill>
                <a:latin typeface="Times New Roman"/>
                <a:ea typeface="Times New Roman"/>
                <a:cs typeface="Times New Roman"/>
                <a:sym typeface="Times New Roman"/>
              </a:rPr>
              <a:t>Go to the 5-column table you created in your science notebook.</a:t>
            </a:r>
            <a:endParaRPr sz="2800">
              <a:solidFill>
                <a:srgbClr val="000000"/>
              </a:solidFill>
              <a:latin typeface="Times New Roman"/>
              <a:ea typeface="Times New Roman"/>
              <a:cs typeface="Times New Roman"/>
              <a:sym typeface="Times New Roman"/>
            </a:endParaRPr>
          </a:p>
          <a:p>
            <a:pPr indent="457200" lvl="0" marL="457200" rtl="0" algn="l">
              <a:spcBef>
                <a:spcPts val="0"/>
              </a:spcBef>
              <a:spcAft>
                <a:spcPts val="0"/>
              </a:spcAft>
              <a:buNone/>
            </a:pPr>
            <a:r>
              <a:rPr lang="en" sz="2800">
                <a:solidFill>
                  <a:srgbClr val="000000"/>
                </a:solidFill>
                <a:latin typeface="Times New Roman"/>
                <a:ea typeface="Times New Roman"/>
                <a:cs typeface="Times New Roman"/>
                <a:sym typeface="Times New Roman"/>
              </a:rPr>
              <a:t>	Make a row</a:t>
            </a:r>
            <a:r>
              <a:rPr lang="en" sz="2800">
                <a:latin typeface="Times New Roman"/>
                <a:ea typeface="Times New Roman"/>
                <a:cs typeface="Times New Roman"/>
                <a:sym typeface="Times New Roman"/>
              </a:rPr>
              <a:t> for each illness as it is presented</a:t>
            </a:r>
            <a:r>
              <a:rPr lang="en" sz="2800">
                <a:solidFill>
                  <a:srgbClr val="000000"/>
                </a:solidFill>
                <a:latin typeface="Times New Roman"/>
                <a:ea typeface="Times New Roman"/>
                <a:cs typeface="Times New Roman"/>
                <a:sym typeface="Times New Roman"/>
              </a:rPr>
              <a:t>.  Fill in each column to go with it..</a:t>
            </a:r>
            <a:endParaRPr sz="2800">
              <a:solidFill>
                <a:srgbClr val="000000"/>
              </a:solidFill>
              <a:latin typeface="Times New Roman"/>
              <a:ea typeface="Times New Roman"/>
              <a:cs typeface="Times New Roman"/>
              <a:sym typeface="Times New Roman"/>
            </a:endParaRPr>
          </a:p>
          <a:p>
            <a:pPr indent="457200" lvl="0" marL="457200" rtl="0" algn="l">
              <a:spcBef>
                <a:spcPts val="0"/>
              </a:spcBef>
              <a:spcAft>
                <a:spcPts val="0"/>
              </a:spcAft>
              <a:buNone/>
            </a:pPr>
            <a:r>
              <a:t/>
            </a:r>
            <a:endParaRPr sz="3000">
              <a:solidFill>
                <a:srgbClr val="000000"/>
              </a:solidFill>
              <a:latin typeface="Times New Roman"/>
              <a:ea typeface="Times New Roman"/>
              <a:cs typeface="Times New Roman"/>
              <a:sym typeface="Times New Roman"/>
            </a:endParaRPr>
          </a:p>
          <a:p>
            <a:pPr indent="457200" lvl="0" marL="457200" rtl="0" algn="l">
              <a:spcBef>
                <a:spcPts val="0"/>
              </a:spcBef>
              <a:spcAft>
                <a:spcPts val="0"/>
              </a:spcAft>
              <a:buNone/>
            </a:pPr>
            <a:r>
              <a:rPr lang="en" sz="3000">
                <a:solidFill>
                  <a:srgbClr val="000000"/>
                </a:solidFill>
                <a:latin typeface="Times New Roman"/>
                <a:ea typeface="Times New Roman"/>
                <a:cs typeface="Times New Roman"/>
                <a:sym typeface="Times New Roman"/>
              </a:rPr>
              <a:t>	</a:t>
            </a:r>
            <a:endParaRPr sz="3000">
              <a:solidFill>
                <a:srgbClr val="000000"/>
              </a:solidFill>
              <a:latin typeface="Times New Roman"/>
              <a:ea typeface="Times New Roman"/>
              <a:cs typeface="Times New Roman"/>
              <a:sym typeface="Times New Roman"/>
            </a:endParaRPr>
          </a:p>
        </p:txBody>
      </p:sp>
      <p:graphicFrame>
        <p:nvGraphicFramePr>
          <p:cNvPr id="106" name="Google Shape;106;p22"/>
          <p:cNvGraphicFramePr/>
          <p:nvPr/>
        </p:nvGraphicFramePr>
        <p:xfrm>
          <a:off x="952500" y="2381250"/>
          <a:ext cx="3000000" cy="3000000"/>
        </p:xfrm>
        <a:graphic>
          <a:graphicData uri="http://schemas.openxmlformats.org/drawingml/2006/table">
            <a:tbl>
              <a:tblPr>
                <a:noFill/>
                <a:tableStyleId>{1FF202F1-ACB8-4A86-B00B-548FA7CAAC7D}</a:tableStyleId>
              </a:tblPr>
              <a:tblGrid>
                <a:gridCol w="1447800"/>
                <a:gridCol w="1447800"/>
                <a:gridCol w="1447800"/>
                <a:gridCol w="1447800"/>
                <a:gridCol w="1447800"/>
              </a:tblGrid>
              <a:tr h="2222850">
                <a:tc>
                  <a:txBody>
                    <a:bodyPr/>
                    <a:lstStyle/>
                    <a:p>
                      <a:pPr indent="0" lvl="0" marL="0" rtl="0" algn="l">
                        <a:spcBef>
                          <a:spcPts val="0"/>
                        </a:spcBef>
                        <a:spcAft>
                          <a:spcPts val="0"/>
                        </a:spcAft>
                        <a:buNone/>
                      </a:pPr>
                      <a:r>
                        <a:rPr lang="en" u="sng"/>
                        <a:t>Illness</a:t>
                      </a:r>
                      <a:endParaRPr u="sng"/>
                    </a:p>
                    <a:p>
                      <a:pPr indent="0" lvl="0" marL="0" rtl="0" algn="l">
                        <a:spcBef>
                          <a:spcPts val="0"/>
                        </a:spcBef>
                        <a:spcAft>
                          <a:spcPts val="0"/>
                        </a:spcAft>
                        <a:buNone/>
                      </a:pPr>
                      <a:r>
                        <a:rPr lang="en">
                          <a:latin typeface="Gloria Hallelujah"/>
                          <a:ea typeface="Gloria Hallelujah"/>
                          <a:cs typeface="Gloria Hallelujah"/>
                          <a:sym typeface="Gloria Hallelujah"/>
                        </a:rPr>
                        <a:t>    Typhoid</a:t>
                      </a:r>
                      <a:endParaRPr>
                        <a:latin typeface="Gloria Hallelujah"/>
                        <a:ea typeface="Gloria Hallelujah"/>
                        <a:cs typeface="Gloria Hallelujah"/>
                        <a:sym typeface="Gloria Hallelujah"/>
                      </a:endParaRPr>
                    </a:p>
                  </a:txBody>
                  <a:tcPr marT="91425" marB="91425" marR="91425" marL="91425"/>
                </a:tc>
                <a:tc>
                  <a:txBody>
                    <a:bodyPr/>
                    <a:lstStyle/>
                    <a:p>
                      <a:pPr indent="0" lvl="0" marL="0" rtl="0" algn="l">
                        <a:spcBef>
                          <a:spcPts val="0"/>
                        </a:spcBef>
                        <a:spcAft>
                          <a:spcPts val="0"/>
                        </a:spcAft>
                        <a:buNone/>
                      </a:pPr>
                      <a:r>
                        <a:rPr lang="en" u="sng"/>
                        <a:t>Symptoms</a:t>
                      </a:r>
                      <a:endParaRPr u="sng"/>
                    </a:p>
                  </a:txBody>
                  <a:tcPr marT="91425" marB="91425" marR="91425" marL="91425"/>
                </a:tc>
                <a:tc>
                  <a:txBody>
                    <a:bodyPr/>
                    <a:lstStyle/>
                    <a:p>
                      <a:pPr indent="0" lvl="0" marL="0" rtl="0" algn="l">
                        <a:spcBef>
                          <a:spcPts val="0"/>
                        </a:spcBef>
                        <a:spcAft>
                          <a:spcPts val="0"/>
                        </a:spcAft>
                        <a:buNone/>
                      </a:pPr>
                      <a:r>
                        <a:rPr lang="en" u="sng"/>
                        <a:t>Treatment</a:t>
                      </a:r>
                      <a:endParaRPr u="sng"/>
                    </a:p>
                  </a:txBody>
                  <a:tcPr marT="91425" marB="91425" marR="91425" marL="91425"/>
                </a:tc>
                <a:tc>
                  <a:txBody>
                    <a:bodyPr/>
                    <a:lstStyle/>
                    <a:p>
                      <a:pPr indent="0" lvl="0" marL="0" rtl="0" algn="l">
                        <a:spcBef>
                          <a:spcPts val="0"/>
                        </a:spcBef>
                        <a:spcAft>
                          <a:spcPts val="0"/>
                        </a:spcAft>
                        <a:buNone/>
                      </a:pPr>
                      <a:r>
                        <a:rPr lang="en" u="sng"/>
                        <a:t>Prevention</a:t>
                      </a:r>
                      <a:endParaRPr u="sng"/>
                    </a:p>
                  </a:txBody>
                  <a:tcPr marT="91425" marB="91425" marR="91425" marL="91425"/>
                </a:tc>
                <a:tc>
                  <a:txBody>
                    <a:bodyPr/>
                    <a:lstStyle/>
                    <a:p>
                      <a:pPr indent="0" lvl="0" marL="0" rtl="0" algn="l">
                        <a:spcBef>
                          <a:spcPts val="0"/>
                        </a:spcBef>
                        <a:spcAft>
                          <a:spcPts val="0"/>
                        </a:spcAft>
                        <a:buNone/>
                      </a:pPr>
                      <a:r>
                        <a:rPr lang="en" u="sng"/>
                        <a:t>Fatality Rate</a:t>
                      </a:r>
                      <a:endParaRPr u="sng"/>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744575"/>
            <a:ext cx="8520600" cy="2598000"/>
          </a:xfrm>
          <a:prstGeom prst="rect">
            <a:avLst/>
          </a:prstGeom>
        </p:spPr>
        <p:txBody>
          <a:bodyPr anchorCtr="0" anchor="b" bIns="91425" lIns="91425" spcFirstLastPara="1" rIns="91425" wrap="square" tIns="91425">
            <a:noAutofit/>
          </a:bodyPr>
          <a:lstStyle/>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Entry task:</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	What trends do you remember in data from the clinic?</a:t>
            </a:r>
            <a:endParaRPr sz="3000">
              <a:latin typeface="Times New Roman"/>
              <a:ea typeface="Times New Roman"/>
              <a:cs typeface="Times New Roman"/>
              <a:sym typeface="Times New Roman"/>
            </a:endParaRPr>
          </a:p>
          <a:p>
            <a:pPr indent="457200" lvl="0" marL="457200" rtl="0" algn="l">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	Be ready to share your answers.</a:t>
            </a:r>
            <a:endParaRPr sz="3000">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5"/>
          <p:cNvSpPr txBox="1"/>
          <p:nvPr>
            <p:ph type="ctrTitle"/>
          </p:nvPr>
        </p:nvSpPr>
        <p:spPr>
          <a:xfrm>
            <a:off x="311700" y="744575"/>
            <a:ext cx="8520600" cy="3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sz="3000"/>
          </a:p>
          <a:p>
            <a:pPr indent="0" lvl="0" marL="0" rtl="0" algn="l">
              <a:spcBef>
                <a:spcPts val="0"/>
              </a:spcBef>
              <a:spcAft>
                <a:spcPts val="0"/>
              </a:spcAft>
              <a:buNone/>
            </a:pPr>
            <a:r>
              <a:rPr lang="en" sz="3000"/>
              <a:t>Learning Target:</a:t>
            </a:r>
            <a:endParaRPr sz="3000"/>
          </a:p>
          <a:p>
            <a:pPr indent="0" lvl="0" marL="0" rtl="0" algn="l">
              <a:spcBef>
                <a:spcPts val="0"/>
              </a:spcBef>
              <a:spcAft>
                <a:spcPts val="0"/>
              </a:spcAft>
              <a:buNone/>
            </a:pPr>
            <a:r>
              <a:t/>
            </a:r>
            <a:endParaRPr sz="2400"/>
          </a:p>
          <a:p>
            <a:pPr indent="0" lvl="0" marL="0" rtl="0" algn="l">
              <a:spcBef>
                <a:spcPts val="0"/>
              </a:spcBef>
              <a:spcAft>
                <a:spcPts val="0"/>
              </a:spcAft>
              <a:buNone/>
            </a:pPr>
            <a:r>
              <a:rPr lang="en" sz="2400"/>
              <a:t>We will investigate a variety of illnesses and facts about them.</a:t>
            </a:r>
            <a:endParaRPr sz="2400"/>
          </a:p>
          <a:p>
            <a:pPr indent="0" lvl="0" marL="0" rtl="0" algn="l">
              <a:spcBef>
                <a:spcPts val="0"/>
              </a:spcBef>
              <a:spcAft>
                <a:spcPts val="0"/>
              </a:spcAft>
              <a:buNone/>
            </a:pPr>
            <a:r>
              <a:rPr lang="en" sz="2400"/>
              <a:t>We will analyze our information, compare data, and begin to think about what decisions we can make about our unit phenomenon and the data in our local clinics.</a:t>
            </a:r>
            <a:endParaRPr sz="2400"/>
          </a:p>
          <a:p>
            <a:pPr indent="0" lvl="0" marL="0" rtl="0" algn="l">
              <a:spcBef>
                <a:spcPts val="0"/>
              </a:spcBef>
              <a:spcAft>
                <a:spcPts val="0"/>
              </a:spcAft>
              <a:buNone/>
            </a:pPr>
            <a:r>
              <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Google Shape;70;p1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Is it communicable?</a:t>
            </a:r>
            <a:endParaRPr/>
          </a:p>
        </p:txBody>
      </p:sp>
      <p:sp>
        <p:nvSpPr>
          <p:cNvPr id="71" name="Google Shape;71;p16"/>
          <p:cNvSpPr txBox="1"/>
          <p:nvPr>
            <p:ph idx="1" type="subTitle"/>
          </p:nvPr>
        </p:nvSpPr>
        <p:spPr>
          <a:xfrm>
            <a:off x="311700" y="2834125"/>
            <a:ext cx="8520600" cy="173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Is is communicable or non communicable?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How do germs spread? (BYU grad)</a:t>
            </a:r>
            <a:endParaRPr/>
          </a:p>
        </p:txBody>
      </p:sp>
      <p:sp>
        <p:nvSpPr>
          <p:cNvPr id="77" name="Google Shape;77;p1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hlink"/>
                </a:solidFill>
                <a:hlinkClick r:id="rId3"/>
              </a:rPr>
              <a:t>Seeing Germs</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8"/>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lang="en" sz="1600">
                <a:latin typeface="Times New Roman"/>
                <a:ea typeface="Times New Roman"/>
                <a:cs typeface="Times New Roman"/>
                <a:sym typeface="Times New Roman"/>
              </a:rPr>
              <a:t>You have been feeling pretty awful for the last two weeks and can’t seem to shake whatever bug you’ve got. You decide to head into the local Kaiser Permanente clinic to get checked out.  The waiting room seems more full than you would expect, and you have been told that it will be a longer than usual wait time.  As you settle in, you look around and notice the room is bursting at the seams with people complaining of various symptoms.  You are wondering what is going on with the community. Why are so many people sick right now?  Who is responsible for the care of all of these people?  You wonder if you all have the same illness, and start wondering about what you should be doing to keep yourself and your family healthy.</a:t>
            </a:r>
            <a:endParaRPr sz="4400"/>
          </a:p>
        </p:txBody>
      </p:sp>
      <p:pic>
        <p:nvPicPr>
          <p:cNvPr id="83" name="Google Shape;83;p18"/>
          <p:cNvPicPr preferRelativeResize="0"/>
          <p:nvPr/>
        </p:nvPicPr>
        <p:blipFill>
          <a:blip r:embed="rId3">
            <a:alphaModFix/>
          </a:blip>
          <a:stretch>
            <a:fillRect/>
          </a:stretch>
        </p:blipFill>
        <p:spPr>
          <a:xfrm>
            <a:off x="6889850" y="2711200"/>
            <a:ext cx="1879077" cy="216685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9"/>
          <p:cNvSpPr txBox="1"/>
          <p:nvPr>
            <p:ph type="ctrTitle"/>
          </p:nvPr>
        </p:nvSpPr>
        <p:spPr>
          <a:xfrm>
            <a:off x="311700" y="744575"/>
            <a:ext cx="8520600" cy="1492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t>Your next task is to choose an illness to investigate.</a:t>
            </a:r>
            <a:endParaRPr sz="3600"/>
          </a:p>
          <a:p>
            <a:pPr indent="0" lvl="0" marL="0" rtl="0" algn="ctr">
              <a:spcBef>
                <a:spcPts val="0"/>
              </a:spcBef>
              <a:spcAft>
                <a:spcPts val="0"/>
              </a:spcAft>
              <a:buNone/>
            </a:pPr>
            <a:r>
              <a:rPr lang="en" sz="3600"/>
              <a:t>You may work alone or with a partner.</a:t>
            </a:r>
            <a:endParaRPr sz="3600"/>
          </a:p>
        </p:txBody>
      </p:sp>
      <p:sp>
        <p:nvSpPr>
          <p:cNvPr id="89" name="Google Shape;89;p19"/>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Choose one of the following illnesses to investigate.  </a:t>
            </a:r>
            <a:r>
              <a:rPr lang="en" sz="2500"/>
              <a:t>You are going to look for facts that can fill in the data table:</a:t>
            </a:r>
            <a:r>
              <a:rPr lang="en"/>
              <a:t>  </a:t>
            </a:r>
            <a:endParaRPr/>
          </a:p>
          <a:p>
            <a:pPr indent="0" lvl="0" marL="0" rtl="0" algn="ctr">
              <a:spcBef>
                <a:spcPts val="0"/>
              </a:spcBef>
              <a:spcAft>
                <a:spcPts val="0"/>
              </a:spcAft>
              <a:buNone/>
            </a:pPr>
            <a:r>
              <a:t/>
            </a:r>
            <a:endParaRPr>
              <a:solidFill>
                <a:srgbClr val="B45F06"/>
              </a:solidFill>
            </a:endParaRPr>
          </a:p>
          <a:p>
            <a:pPr indent="0" lvl="0" marL="0" rtl="0" algn="ctr">
              <a:spcBef>
                <a:spcPts val="0"/>
              </a:spcBef>
              <a:spcAft>
                <a:spcPts val="0"/>
              </a:spcAft>
              <a:buNone/>
            </a:pPr>
            <a:r>
              <a:rPr lang="en">
                <a:solidFill>
                  <a:srgbClr val="B45F06"/>
                </a:solidFill>
              </a:rPr>
              <a:t>Symptoms, treatment, prevention, fatality rate.</a:t>
            </a:r>
            <a:endParaRPr>
              <a:solidFill>
                <a:srgbClr val="B45F06"/>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20"/>
          <p:cNvSpPr txBox="1"/>
          <p:nvPr>
            <p:ph type="ctrTitle"/>
          </p:nvPr>
        </p:nvSpPr>
        <p:spPr>
          <a:xfrm>
            <a:off x="311700" y="95500"/>
            <a:ext cx="8520600" cy="95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800"/>
              <a:t>Your next task is to choose an illness to investigate:</a:t>
            </a:r>
            <a:endParaRPr sz="2800"/>
          </a:p>
        </p:txBody>
      </p:sp>
      <p:sp>
        <p:nvSpPr>
          <p:cNvPr id="95" name="Google Shape;95;p20"/>
          <p:cNvSpPr txBox="1"/>
          <p:nvPr>
            <p:ph idx="1" type="subTitle"/>
          </p:nvPr>
        </p:nvSpPr>
        <p:spPr>
          <a:xfrm>
            <a:off x="311700" y="1050400"/>
            <a:ext cx="8520600" cy="391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Choose one of the following illnesses to investigate.</a:t>
            </a:r>
            <a:endParaRPr sz="1800"/>
          </a:p>
          <a:p>
            <a:pPr indent="0" lvl="0" marL="0" rtl="0" algn="ctr">
              <a:spcBef>
                <a:spcPts val="0"/>
              </a:spcBef>
              <a:spcAft>
                <a:spcPts val="0"/>
              </a:spcAft>
              <a:buNone/>
            </a:pPr>
            <a:r>
              <a:rPr b="1" lang="en" sz="1600"/>
              <a:t>Legionnaires disease</a:t>
            </a:r>
            <a:endParaRPr b="1" sz="1600"/>
          </a:p>
          <a:p>
            <a:pPr indent="0" lvl="0" marL="0" rtl="0" algn="ctr">
              <a:spcBef>
                <a:spcPts val="0"/>
              </a:spcBef>
              <a:spcAft>
                <a:spcPts val="0"/>
              </a:spcAft>
              <a:buNone/>
            </a:pPr>
            <a:r>
              <a:rPr b="1" lang="en" sz="1600"/>
              <a:t>Tuberculosis</a:t>
            </a:r>
            <a:endParaRPr b="1" sz="1600"/>
          </a:p>
          <a:p>
            <a:pPr indent="0" lvl="0" marL="0" rtl="0" algn="ctr">
              <a:spcBef>
                <a:spcPts val="0"/>
              </a:spcBef>
              <a:spcAft>
                <a:spcPts val="0"/>
              </a:spcAft>
              <a:buNone/>
            </a:pPr>
            <a:r>
              <a:rPr b="1" lang="en" sz="1600"/>
              <a:t>Botulism</a:t>
            </a:r>
            <a:endParaRPr b="1" sz="1600"/>
          </a:p>
          <a:p>
            <a:pPr indent="0" lvl="0" marL="0" rtl="0" algn="ctr">
              <a:spcBef>
                <a:spcPts val="0"/>
              </a:spcBef>
              <a:spcAft>
                <a:spcPts val="0"/>
              </a:spcAft>
              <a:buNone/>
            </a:pPr>
            <a:r>
              <a:rPr b="1" lang="en" sz="1600"/>
              <a:t>Food poisoning</a:t>
            </a:r>
            <a:endParaRPr b="1" sz="1600"/>
          </a:p>
          <a:p>
            <a:pPr indent="0" lvl="0" marL="0" rtl="0" algn="ctr">
              <a:spcBef>
                <a:spcPts val="0"/>
              </a:spcBef>
              <a:spcAft>
                <a:spcPts val="0"/>
              </a:spcAft>
              <a:buNone/>
            </a:pPr>
            <a:r>
              <a:rPr b="1" lang="en" sz="1600"/>
              <a:t>Cholera</a:t>
            </a:r>
            <a:endParaRPr b="1" sz="1600"/>
          </a:p>
          <a:p>
            <a:pPr indent="0" lvl="0" marL="0" rtl="0" algn="ctr">
              <a:spcBef>
                <a:spcPts val="0"/>
              </a:spcBef>
              <a:spcAft>
                <a:spcPts val="0"/>
              </a:spcAft>
              <a:buNone/>
            </a:pPr>
            <a:r>
              <a:rPr b="1" lang="en" sz="1600"/>
              <a:t>Flu (different types)</a:t>
            </a:r>
            <a:endParaRPr b="1" sz="1600"/>
          </a:p>
          <a:p>
            <a:pPr indent="0" lvl="0" marL="0" rtl="0" algn="ctr">
              <a:spcBef>
                <a:spcPts val="0"/>
              </a:spcBef>
              <a:spcAft>
                <a:spcPts val="0"/>
              </a:spcAft>
              <a:buNone/>
            </a:pPr>
            <a:r>
              <a:rPr b="1" lang="en" sz="1600"/>
              <a:t>Other ideas?</a:t>
            </a:r>
            <a:endParaRPr b="1" sz="1600"/>
          </a:p>
          <a:p>
            <a:pPr indent="0" lvl="0" marL="0" rtl="0" algn="ctr">
              <a:spcBef>
                <a:spcPts val="0"/>
              </a:spcBef>
              <a:spcAft>
                <a:spcPts val="0"/>
              </a:spcAft>
              <a:buNone/>
            </a:pPr>
            <a:r>
              <a:rPr b="1" i="1" lang="en" sz="1600"/>
              <a:t>Or research causes of symptoms found in the school clinic</a:t>
            </a:r>
            <a:endParaRPr b="1" i="1" sz="1600"/>
          </a:p>
          <a:p>
            <a:pPr indent="0" lvl="0" marL="0" rtl="0" algn="ctr">
              <a:spcBef>
                <a:spcPts val="0"/>
              </a:spcBef>
              <a:spcAft>
                <a:spcPts val="0"/>
              </a:spcAft>
              <a:buNone/>
            </a:pPr>
            <a:r>
              <a:t/>
            </a:r>
            <a:endParaRPr sz="1800"/>
          </a:p>
          <a:p>
            <a:pPr indent="0" lvl="0" marL="0" rtl="0" algn="ctr">
              <a:spcBef>
                <a:spcPts val="0"/>
              </a:spcBef>
              <a:spcAft>
                <a:spcPts val="0"/>
              </a:spcAft>
              <a:buNone/>
            </a:pPr>
            <a:r>
              <a:rPr lang="en" sz="1800"/>
              <a:t>  You are going to look for facts that can fill in the data table:  </a:t>
            </a:r>
            <a:endParaRPr sz="1800"/>
          </a:p>
          <a:p>
            <a:pPr indent="0" lvl="0" marL="0" rtl="0" algn="ctr">
              <a:spcBef>
                <a:spcPts val="0"/>
              </a:spcBef>
              <a:spcAft>
                <a:spcPts val="0"/>
              </a:spcAft>
              <a:buNone/>
            </a:pPr>
            <a:r>
              <a:rPr b="1" lang="en" sz="1800"/>
              <a:t>symptoms, treatment, prevention, fatality rate</a:t>
            </a:r>
            <a:endParaRPr b="1" sz="1800"/>
          </a:p>
          <a:p>
            <a:pPr indent="0" lvl="0" marL="0" rtl="0" algn="ctr">
              <a:spcBef>
                <a:spcPts val="0"/>
              </a:spcBef>
              <a:spcAft>
                <a:spcPts val="0"/>
              </a:spcAft>
              <a:buNone/>
            </a:pPr>
            <a:r>
              <a:rPr lang="en" sz="1800"/>
              <a:t>and any other facts you think are interesting.</a:t>
            </a:r>
            <a:endParaRPr sz="1800"/>
          </a:p>
          <a:p>
            <a:pPr indent="0" lvl="0" marL="0" rtl="0" algn="ctr">
              <a:spcBef>
                <a:spcPts val="0"/>
              </a:spcBef>
              <a:spcAft>
                <a:spcPts val="0"/>
              </a:spcAft>
              <a:buNone/>
            </a:pPr>
            <a:r>
              <a:t/>
            </a:r>
            <a:endParaRPr sz="1800"/>
          </a:p>
          <a:p>
            <a:pPr indent="0" lvl="0" marL="0" rtl="0" algn="l">
              <a:spcBef>
                <a:spcPts val="0"/>
              </a:spcBef>
              <a:spcAft>
                <a:spcPts val="0"/>
              </a:spcAft>
              <a:buNone/>
            </a:pPr>
            <a:r>
              <a:rPr lang="en" sz="1800"/>
              <a:t>Share your plan for the class list.</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2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t>Be prepared to share the information you discovered about your illness with the class.</a:t>
            </a:r>
            <a:endParaRPr sz="40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